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1" r:id="rId4"/>
    <p:sldId id="273" r:id="rId5"/>
    <p:sldId id="276" r:id="rId6"/>
    <p:sldId id="272" r:id="rId7"/>
    <p:sldId id="299" r:id="rId8"/>
    <p:sldId id="300" r:id="rId9"/>
    <p:sldId id="301" r:id="rId10"/>
    <p:sldId id="274" r:id="rId11"/>
    <p:sldId id="277" r:id="rId12"/>
    <p:sldId id="260" r:id="rId13"/>
    <p:sldId id="289" r:id="rId14"/>
    <p:sldId id="288" r:id="rId15"/>
    <p:sldId id="261" r:id="rId16"/>
    <p:sldId id="279" r:id="rId17"/>
    <p:sldId id="290" r:id="rId18"/>
    <p:sldId id="280" r:id="rId19"/>
    <p:sldId id="281" r:id="rId20"/>
    <p:sldId id="292" r:id="rId21"/>
    <p:sldId id="282" r:id="rId22"/>
    <p:sldId id="293" r:id="rId23"/>
    <p:sldId id="283" r:id="rId24"/>
    <p:sldId id="294" r:id="rId25"/>
    <p:sldId id="284" r:id="rId26"/>
    <p:sldId id="295" r:id="rId27"/>
    <p:sldId id="285" r:id="rId28"/>
    <p:sldId id="286" r:id="rId29"/>
    <p:sldId id="287" r:id="rId30"/>
    <p:sldId id="296" r:id="rId31"/>
    <p:sldId id="297" r:id="rId32"/>
    <p:sldId id="270" r:id="rId33"/>
  </p:sldIdLst>
  <p:sldSz cx="18288000" cy="10287000"/>
  <p:notesSz cx="6858000" cy="9144000"/>
  <p:embeddedFontLst>
    <p:embeddedFont>
      <p:font typeface="Libre Baskerville" panose="02000000000000000000" pitchFamily="2" charset="0"/>
      <p:regular r:id="rId34"/>
      <p:bold r:id="rId35"/>
      <p:italic r:id="rId36"/>
    </p:embeddedFont>
    <p:embeddedFont>
      <p:font typeface="Yeseva One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3182" y="3632200"/>
            <a:ext cx="11721636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Ad Hoc Analysis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 err="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AtliQ</a:t>
            </a:r>
            <a:r>
              <a:rPr lang="en-US" sz="30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Hardware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3182" y="89979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Presented by Bader Nader</a:t>
            </a:r>
          </a:p>
        </p:txBody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EE35B99-B537-56E6-8A79-58620F50759C}"/>
              </a:ext>
            </a:extLst>
          </p:cNvPr>
          <p:cNvSpPr txBox="1"/>
          <p:nvPr/>
        </p:nvSpPr>
        <p:spPr>
          <a:xfrm>
            <a:off x="6019800" y="2091191"/>
            <a:ext cx="6248401" cy="40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 err="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AtliQ’s</a:t>
            </a: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Markets</a:t>
            </a:r>
          </a:p>
        </p:txBody>
      </p:sp>
      <p:pic>
        <p:nvPicPr>
          <p:cNvPr id="7" name="Picture 6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354DDB9A-3964-3E89-F6A4-D4E4668EE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t="13394" r="10805" b="18034"/>
          <a:stretch/>
        </p:blipFill>
        <p:spPr>
          <a:xfrm>
            <a:off x="1676400" y="2943440"/>
            <a:ext cx="14935200" cy="661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EE35B99-B537-56E6-8A79-58620F50759C}"/>
              </a:ext>
            </a:extLst>
          </p:cNvPr>
          <p:cNvSpPr txBox="1"/>
          <p:nvPr/>
        </p:nvSpPr>
        <p:spPr>
          <a:xfrm>
            <a:off x="6019800" y="2091191"/>
            <a:ext cx="6248401" cy="40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 err="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AtliQ’s</a:t>
            </a: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Products</a:t>
            </a:r>
          </a:p>
        </p:txBody>
      </p:sp>
      <p:pic>
        <p:nvPicPr>
          <p:cNvPr id="7" name="Picture 6" descr="A diagram of a computer">
            <a:extLst>
              <a:ext uri="{FF2B5EF4-FFF2-40B4-BE49-F238E27FC236}">
                <a16:creationId xmlns:a16="http://schemas.microsoft.com/office/drawing/2014/main" id="{EB42FED5-3CDF-B887-6D4C-6E9825835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25098"/>
            <a:ext cx="15680483" cy="613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5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95648" y="3393021"/>
            <a:ext cx="8496705" cy="350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Getting familiar with the dataset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Model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atin typeface="Libre Baskerville" panose="02000000000000000000" pitchFamily="2" charset="0"/>
              </a:rPr>
              <a:t>Fiscal year for </a:t>
            </a:r>
            <a:r>
              <a:rPr lang="en-US" sz="2800" dirty="0" err="1">
                <a:latin typeface="Libre Baskerville" panose="02000000000000000000" pitchFamily="2" charset="0"/>
              </a:rPr>
              <a:t>Atliq</a:t>
            </a:r>
            <a:r>
              <a:rPr lang="en-US" sz="2800" dirty="0">
                <a:latin typeface="Libre Baskerville" panose="02000000000000000000" pitchFamily="2" charset="0"/>
              </a:rPr>
              <a:t> Hardware starts from 1st September and ends on 31st August each year. Sales data is available for fiscal year 2020-2021.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5BB95DB-3221-E266-4813-97FCF18CE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45" y="3213036"/>
            <a:ext cx="10761109" cy="62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52724" y="3666173"/>
            <a:ext cx="11182552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60" dirty="0">
                <a:solidFill>
                  <a:srgbClr val="000000"/>
                </a:solidFill>
                <a:latin typeface="Yeseva One"/>
                <a:sym typeface="Libre Baskerville"/>
              </a:rPr>
              <a:t>Requests</a:t>
            </a:r>
            <a:r>
              <a:rPr lang="en-US" sz="96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r>
              <a:rPr lang="en-US" sz="9060" dirty="0">
                <a:solidFill>
                  <a:srgbClr val="000000"/>
                </a:solidFill>
                <a:latin typeface="Yeseva One"/>
                <a:sym typeface="Libre Baskerville"/>
              </a:rPr>
              <a:t>Results</a:t>
            </a:r>
            <a:r>
              <a:rPr lang="en-US" sz="96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9060" dirty="0">
                <a:solidFill>
                  <a:srgbClr val="000000"/>
                </a:solidFill>
                <a:latin typeface="Yeseva One"/>
                <a:sym typeface="Libre Baskerville"/>
              </a:rPr>
              <a:t>&amp;</a:t>
            </a:r>
            <a:r>
              <a:rPr lang="en-US" sz="96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9060" dirty="0">
                <a:solidFill>
                  <a:srgbClr val="000000"/>
                </a:solidFill>
                <a:latin typeface="Yeseva One"/>
                <a:sym typeface="Libre Baskerville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0169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1: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Provide the list of markets in which customer "</a:t>
            </a:r>
            <a:r>
              <a:rPr lang="en-US" sz="2800" dirty="0" err="1">
                <a:latin typeface="Libre Baskerville" panose="02000000000000000000" pitchFamily="2" charset="0"/>
              </a:rPr>
              <a:t>AtliQ</a:t>
            </a:r>
            <a:r>
              <a:rPr lang="en-US" sz="2800" dirty="0">
                <a:latin typeface="Libre Baskerville" panose="02000000000000000000" pitchFamily="2" charset="0"/>
              </a:rPr>
              <a:t> Exclusive" operates its business in the APAC region. </a:t>
            </a: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D62DB5F4-5131-4CD9-B751-4DEA19445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45" y="3480128"/>
            <a:ext cx="2773097" cy="528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map of the world with different countries/regions&#10;&#10;Description automatically generated">
            <a:extLst>
              <a:ext uri="{FF2B5EF4-FFF2-40B4-BE49-F238E27FC236}">
                <a16:creationId xmlns:a16="http://schemas.microsoft.com/office/drawing/2014/main" id="{CA7B6FF3-59F2-1274-A812-3EE492EC9D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" t="5451" r="9989" b="6055"/>
          <a:stretch/>
        </p:blipFill>
        <p:spPr>
          <a:xfrm>
            <a:off x="7307265" y="3089599"/>
            <a:ext cx="8153090" cy="647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2: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What is the percentage of unique product increase in 2021 vs. 2020? </a:t>
            </a:r>
          </a:p>
          <a:p>
            <a:pPr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The final output contains these fields,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unique_products_2020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unique_products_2021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percentage_chg</a:t>
            </a: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2FA0E3-B59A-7A2A-4555-666445DB68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46" y="5233955"/>
            <a:ext cx="10712907" cy="1921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36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 descr="A green and purple squares">
            <a:extLst>
              <a:ext uri="{FF2B5EF4-FFF2-40B4-BE49-F238E27FC236}">
                <a16:creationId xmlns:a16="http://schemas.microsoft.com/office/drawing/2014/main" id="{6027D055-3F7B-4BF4-361F-B27553067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3740" r="2227" b="5007"/>
          <a:stretch/>
        </p:blipFill>
        <p:spPr>
          <a:xfrm>
            <a:off x="4192121" y="3203115"/>
            <a:ext cx="9903759" cy="628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Insights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latin typeface="Libre Baskerville" panose="02000000000000000000" pitchFamily="2" charset="0"/>
              </a:rPr>
              <a:t>The number of different products available in 2021 was 36.33% higher than the number of different products available in 2020.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25490-DCED-324E-29DE-860DE6085713}"/>
              </a:ext>
            </a:extLst>
          </p:cNvPr>
          <p:cNvSpPr txBox="1"/>
          <p:nvPr/>
        </p:nvSpPr>
        <p:spPr>
          <a:xfrm>
            <a:off x="7924800" y="351094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Libre Baskerville" panose="02000000000000000000" pitchFamily="2" charset="0"/>
              </a:rPr>
              <a:t>36.33% Increase</a:t>
            </a:r>
          </a:p>
        </p:txBody>
      </p:sp>
    </p:spTree>
    <p:extLst>
      <p:ext uri="{BB962C8B-B14F-4D97-AF65-F5344CB8AC3E}">
        <p14:creationId xmlns:p14="http://schemas.microsoft.com/office/powerpoint/2010/main" val="175284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3: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Provide a report with all the unique product counts for each segment and sort them in descending order of product counts. The final output contains 2 fields,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segment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product_count</a:t>
            </a: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B85C01-116A-7F45-E90E-A54522202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742255"/>
            <a:ext cx="5316968" cy="3148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urple rectangular object with numbers&#10;&#10;Description automatically generated">
            <a:extLst>
              <a:ext uri="{FF2B5EF4-FFF2-40B4-BE49-F238E27FC236}">
                <a16:creationId xmlns:a16="http://schemas.microsoft.com/office/drawing/2014/main" id="{837DCC7A-D792-E608-2982-6F3134D2B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5142" r="2399" b="4192"/>
          <a:stretch/>
        </p:blipFill>
        <p:spPr>
          <a:xfrm>
            <a:off x="8001000" y="4152899"/>
            <a:ext cx="9067800" cy="5181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864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4: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Which segment had the most increase in unique products in 2021 vs 2020? The final output contains these fields,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segment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product_count_2020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product_count_2021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difference </a:t>
            </a: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445BEEC-64CE-2B43-F2DC-41687CE91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94" y="4789427"/>
            <a:ext cx="10495411" cy="358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09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5646" y="1965156"/>
            <a:ext cx="8496705" cy="121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Overview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D01B2A-7AA2-A765-6AE1-38FC70FD666B}"/>
              </a:ext>
            </a:extLst>
          </p:cNvPr>
          <p:cNvGrpSpPr/>
          <p:nvPr/>
        </p:nvGrpSpPr>
        <p:grpSpPr>
          <a:xfrm>
            <a:off x="5220172" y="4887526"/>
            <a:ext cx="7847655" cy="2668802"/>
            <a:chOff x="3087464" y="4667685"/>
            <a:chExt cx="7847655" cy="2668802"/>
          </a:xfrm>
        </p:grpSpPr>
        <p:sp>
          <p:nvSpPr>
            <p:cNvPr id="9" name="TextBox 9"/>
            <p:cNvSpPr txBox="1"/>
            <p:nvPr/>
          </p:nvSpPr>
          <p:spPr>
            <a:xfrm>
              <a:off x="3087464" y="4702610"/>
              <a:ext cx="3923827" cy="389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Context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125091" y="5444290"/>
              <a:ext cx="5181600" cy="389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Atliq</a:t>
              </a:r>
              <a:r>
                <a:rPr lang="en-US" sz="30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Business Overview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87464" y="6185971"/>
              <a:ext cx="6133627" cy="389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Getting familiar with Dataset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087464" y="6928921"/>
              <a:ext cx="5828827" cy="389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Requests, Results &amp; Insights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086661" y="4667685"/>
              <a:ext cx="848458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03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086661" y="5408096"/>
              <a:ext cx="848458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06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86661" y="6151046"/>
              <a:ext cx="848458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12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086661" y="6887646"/>
              <a:ext cx="848458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14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Insights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latin typeface="Libre Baskerville" panose="02000000000000000000" pitchFamily="2" charset="0"/>
              </a:rPr>
              <a:t>There is a general trend of an increase in the number of unique products across all categories from 2020 to 2021.</a:t>
            </a:r>
          </a:p>
        </p:txBody>
      </p:sp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678BDE8E-4FD6-6FB5-5627-7B13C8D783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5894" r="2063" b="3164"/>
          <a:stretch/>
        </p:blipFill>
        <p:spPr>
          <a:xfrm>
            <a:off x="2057400" y="3480128"/>
            <a:ext cx="14173200" cy="602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6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5: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Get the products that have the highest and lowest manufacturing costs. The final output should contain these fields,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product_code</a:t>
            </a:r>
            <a:r>
              <a:rPr lang="en-US" sz="2800" dirty="0">
                <a:latin typeface="Libre Baskerville" panose="02000000000000000000" pitchFamily="2" charset="0"/>
              </a:rPr>
              <a:t>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product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manufacturing_cost</a:t>
            </a:r>
            <a:r>
              <a:rPr lang="en-US" sz="2800" dirty="0">
                <a:latin typeface="Libre Baskerville" panose="02000000000000000000" pitchFamily="2" charset="0"/>
              </a:rPr>
              <a:t> </a:t>
            </a: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4EAC07-AB23-D3E2-7BBC-90468E7E90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9910" y="5579966"/>
            <a:ext cx="11068180" cy="192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9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Insights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latin typeface="Libre Baskerville" panose="02000000000000000000" pitchFamily="2" charset="0"/>
              </a:rPr>
              <a:t>The product which has highest and lowest manufacturing cost are AQ Home Allin1 Gen 2 with Rs. 240.54 and AQ Master wired x1 </a:t>
            </a:r>
            <a:r>
              <a:rPr lang="en-US" sz="2800" dirty="0" err="1">
                <a:latin typeface="Libre Baskerville" panose="02000000000000000000" pitchFamily="2" charset="0"/>
              </a:rPr>
              <a:t>Ms</a:t>
            </a:r>
            <a:r>
              <a:rPr lang="en-US" sz="2800" dirty="0">
                <a:latin typeface="Libre Baskerville" panose="02000000000000000000" pitchFamily="2" charset="0"/>
              </a:rPr>
              <a:t> with Rs. 0.89</a:t>
            </a:r>
          </a:p>
          <a:p>
            <a:pPr algn="ctr"/>
            <a:r>
              <a:rPr lang="en-US" sz="2800" dirty="0">
                <a:latin typeface="Libre Baskerville" panose="02000000000000000000" pitchFamily="2" charset="0"/>
              </a:rPr>
              <a:t>manufacturing cost. </a:t>
            </a:r>
          </a:p>
        </p:txBody>
      </p:sp>
      <p:pic>
        <p:nvPicPr>
          <p:cNvPr id="8" name="Picture 7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6177E804-354C-A56F-23FD-819EAC5BED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93" y="3572440"/>
            <a:ext cx="7253507" cy="4028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DEE1F-932C-55F4-E0C8-FD35C1399A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3200" y="3572440"/>
            <a:ext cx="5353243" cy="41206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FAC8DA-F546-2AB0-44DC-C448EB6E7AC6}"/>
              </a:ext>
            </a:extLst>
          </p:cNvPr>
          <p:cNvSpPr txBox="1"/>
          <p:nvPr/>
        </p:nvSpPr>
        <p:spPr>
          <a:xfrm>
            <a:off x="3193146" y="769306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ibre Baskerville" panose="02000000000000000000" pitchFamily="2" charset="0"/>
              </a:rPr>
              <a:t>AQ HOME Allin1 Gen 2</a:t>
            </a:r>
            <a:endParaRPr lang="en-IN" sz="2800" dirty="0">
              <a:latin typeface="Libre Baskerville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A8181-EED1-D976-2A9D-1D766C4159E0}"/>
              </a:ext>
            </a:extLst>
          </p:cNvPr>
          <p:cNvSpPr txBox="1"/>
          <p:nvPr/>
        </p:nvSpPr>
        <p:spPr>
          <a:xfrm>
            <a:off x="3193146" y="8232978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ibre Baskerville" panose="02000000000000000000" pitchFamily="2" charset="0"/>
              </a:rPr>
              <a:t>Variant: Plus 3</a:t>
            </a:r>
            <a:endParaRPr lang="en-IN" sz="2400" dirty="0">
              <a:latin typeface="Libre Baskervill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2567E-2384-EBE7-539F-A9BF49E3FFB2}"/>
              </a:ext>
            </a:extLst>
          </p:cNvPr>
          <p:cNvSpPr txBox="1"/>
          <p:nvPr/>
        </p:nvSpPr>
        <p:spPr>
          <a:xfrm>
            <a:off x="10645765" y="769306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ibre Baskerville" panose="02000000000000000000" pitchFamily="2" charset="0"/>
              </a:rPr>
              <a:t>AQ Master wired x1 </a:t>
            </a:r>
            <a:r>
              <a:rPr lang="en-US" sz="2800" dirty="0" err="1">
                <a:latin typeface="Libre Baskerville" panose="02000000000000000000" pitchFamily="2" charset="0"/>
              </a:rPr>
              <a:t>Ms</a:t>
            </a:r>
            <a:endParaRPr lang="en-IN" sz="2800" dirty="0">
              <a:latin typeface="Libre Baskervill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2FF4AB-17C1-4E71-999A-7C170EBFF87C}"/>
              </a:ext>
            </a:extLst>
          </p:cNvPr>
          <p:cNvSpPr txBox="1"/>
          <p:nvPr/>
        </p:nvSpPr>
        <p:spPr>
          <a:xfrm>
            <a:off x="10645765" y="8232978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ibre Baskerville" panose="02000000000000000000" pitchFamily="2" charset="0"/>
              </a:rPr>
              <a:t>Variant: Standard 1</a:t>
            </a:r>
          </a:p>
        </p:txBody>
      </p:sp>
    </p:spTree>
    <p:extLst>
      <p:ext uri="{BB962C8B-B14F-4D97-AF65-F5344CB8AC3E}">
        <p14:creationId xmlns:p14="http://schemas.microsoft.com/office/powerpoint/2010/main" val="254120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6: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Generate a report which contains the top 5 customers who received an average high </a:t>
            </a:r>
            <a:r>
              <a:rPr lang="en-US" sz="2800" dirty="0" err="1">
                <a:latin typeface="Libre Baskerville" panose="02000000000000000000" pitchFamily="2" charset="0"/>
              </a:rPr>
              <a:t>pre_invoice_discount_pct</a:t>
            </a:r>
            <a:r>
              <a:rPr lang="en-US" sz="2800" dirty="0">
                <a:latin typeface="Libre Baskerville" panose="02000000000000000000" pitchFamily="2" charset="0"/>
              </a:rPr>
              <a:t> for the fiscal year 2021 and in the Indian market. The final output contains these fields,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customer_code</a:t>
            </a:r>
            <a:r>
              <a:rPr lang="en-US" sz="2800" dirty="0">
                <a:latin typeface="Libre Baskerville" panose="02000000000000000000" pitchFamily="2" charset="0"/>
              </a:rPr>
              <a:t>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customer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average_discount_percentage</a:t>
            </a: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B2EEAD9-2765-2CA0-DFA7-3E07A8825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27" y="5121597"/>
            <a:ext cx="9565146" cy="3432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0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Insights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latin typeface="Libre Baskerville" panose="02000000000000000000" pitchFamily="2" charset="0"/>
              </a:rPr>
              <a:t>All five customers receive a relatively high average pre-invoice discount, ranging from 29.33% to 30.83%.</a:t>
            </a:r>
          </a:p>
        </p:txBody>
      </p:sp>
      <p:pic>
        <p:nvPicPr>
          <p:cNvPr id="11" name="Picture 10" descr="A row of purple rectangular objects&#10;&#10;Description automatically generated">
            <a:extLst>
              <a:ext uri="{FF2B5EF4-FFF2-40B4-BE49-F238E27FC236}">
                <a16:creationId xmlns:a16="http://schemas.microsoft.com/office/drawing/2014/main" id="{874620A1-EFDC-40A5-DE18-2366BB1A1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5827" r="2063" b="3411"/>
          <a:stretch/>
        </p:blipFill>
        <p:spPr>
          <a:xfrm>
            <a:off x="1752394" y="3306986"/>
            <a:ext cx="14783211" cy="6082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6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7: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91400" y="1909167"/>
            <a:ext cx="9144206" cy="658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Get the complete report of the Gross sales amount for the customer “</a:t>
            </a:r>
            <a:r>
              <a:rPr lang="en-US" sz="2800" dirty="0" err="1">
                <a:latin typeface="Libre Baskerville" panose="02000000000000000000" pitchFamily="2" charset="0"/>
              </a:rPr>
              <a:t>Atliq</a:t>
            </a:r>
            <a:r>
              <a:rPr lang="en-US" sz="2800" dirty="0">
                <a:latin typeface="Libre Baskerville" panose="02000000000000000000" pitchFamily="2" charset="0"/>
              </a:rPr>
              <a:t> Exclusive” for each month. This analysis helps to get an idea of low and high-performing months and take strategic decisions. The final report contains these columns: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Month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Year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Gross sales Amount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  <a:p>
            <a:pPr>
              <a:lnSpc>
                <a:spcPts val="3000"/>
              </a:lnSpc>
            </a:pP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EEAD9-2765-2CA0-DFA7-3E07A8825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0485" y="1646120"/>
            <a:ext cx="4434874" cy="5305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A56D540-77C4-DC9C-3A1F-19429947BC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85" y="6951841"/>
            <a:ext cx="4434874" cy="170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1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09597" y="1616111"/>
            <a:ext cx="15468806" cy="1124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ibre Baskerville" panose="02000000000000000000" pitchFamily="2" charset="0"/>
              </a:rPr>
              <a:t>The spike in September 2020 could be because of seasonal factors such as back-to-school shopping or holiday sales.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ibre Baskerville" panose="02000000000000000000" pitchFamily="2" charset="0"/>
              </a:rPr>
              <a:t>The decline in early 2020 might be linked to the COVID-19 pandemic and its impact on economic activity. 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ibre Baskerville" panose="02000000000000000000" pitchFamily="2" charset="0"/>
              </a:rPr>
              <a:t>The company might have implemented new strategies in 2020 that led to increased sales.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E0BDFD-B3F2-9035-B820-197C69BBE763}"/>
              </a:ext>
            </a:extLst>
          </p:cNvPr>
          <p:cNvGrpSpPr/>
          <p:nvPr/>
        </p:nvGrpSpPr>
        <p:grpSpPr>
          <a:xfrm>
            <a:off x="1409597" y="3000999"/>
            <a:ext cx="15468806" cy="6827734"/>
            <a:chOff x="2057400" y="2779124"/>
            <a:chExt cx="14173200" cy="6827734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7778DE6E-F715-907D-6506-90F63A221001}"/>
                </a:ext>
              </a:extLst>
            </p:cNvPr>
            <p:cNvSpPr/>
            <p:nvPr/>
          </p:nvSpPr>
          <p:spPr>
            <a:xfrm rot="16200000">
              <a:off x="5455014" y="562813"/>
              <a:ext cx="519972" cy="6096000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E6147313-0CEB-610C-4D47-3C82F9898C0C}"/>
                </a:ext>
              </a:extLst>
            </p:cNvPr>
            <p:cNvSpPr/>
            <p:nvPr/>
          </p:nvSpPr>
          <p:spPr>
            <a:xfrm rot="16200000">
              <a:off x="12160614" y="562121"/>
              <a:ext cx="519972" cy="6096000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 descr="A graph showing the number of days and months&#10;&#10;Description automatically generated">
              <a:extLst>
                <a:ext uri="{FF2B5EF4-FFF2-40B4-BE49-F238E27FC236}">
                  <a16:creationId xmlns:a16="http://schemas.microsoft.com/office/drawing/2014/main" id="{8873B7F3-CFBA-07EC-BC8A-C3B0BC84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5671" r="2063" b="3780"/>
            <a:stretch/>
          </p:blipFill>
          <p:spPr>
            <a:xfrm>
              <a:off x="2057400" y="3740113"/>
              <a:ext cx="14173200" cy="58667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0D9F1D8-E4F3-89BE-6DED-5E9646D33B46}"/>
                </a:ext>
              </a:extLst>
            </p:cNvPr>
            <p:cNvSpPr txBox="1"/>
            <p:nvPr/>
          </p:nvSpPr>
          <p:spPr>
            <a:xfrm>
              <a:off x="2667000" y="2779124"/>
              <a:ext cx="6096000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  <a:latin typeface="Yeseva One"/>
                  <a:sym typeface="Libre Baskerville"/>
                </a:rPr>
                <a:t>FY 2020</a:t>
              </a: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F102C021-37E8-BA92-8CF9-226DBD749D0B}"/>
                </a:ext>
              </a:extLst>
            </p:cNvPr>
            <p:cNvSpPr txBox="1"/>
            <p:nvPr/>
          </p:nvSpPr>
          <p:spPr>
            <a:xfrm>
              <a:off x="9369049" y="2779124"/>
              <a:ext cx="6096000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00"/>
                  </a:solidFill>
                  <a:latin typeface="Yeseva One"/>
                  <a:sym typeface="Libre Baskerville"/>
                </a:rPr>
                <a:t>FY 2021</a:t>
              </a:r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E8B1648F-E3D5-0AFA-4BB5-B24AE3760E96}"/>
              </a:ext>
            </a:extLst>
          </p:cNvPr>
          <p:cNvSpPr txBox="1"/>
          <p:nvPr/>
        </p:nvSpPr>
        <p:spPr>
          <a:xfrm>
            <a:off x="3283182" y="1010174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9032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8: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In which quarter of 2020, got the maximum </a:t>
            </a:r>
            <a:r>
              <a:rPr lang="en-US" sz="2800" dirty="0" err="1">
                <a:latin typeface="Libre Baskerville" panose="02000000000000000000" pitchFamily="2" charset="0"/>
              </a:rPr>
              <a:t>total_sold_quantity</a:t>
            </a:r>
            <a:r>
              <a:rPr lang="en-US" sz="2800" dirty="0">
                <a:latin typeface="Libre Baskerville" panose="02000000000000000000" pitchFamily="2" charset="0"/>
              </a:rPr>
              <a:t>? The final output contains these fields sorted by the </a:t>
            </a:r>
            <a:r>
              <a:rPr lang="en-US" sz="2800" dirty="0" err="1">
                <a:latin typeface="Libre Baskerville" panose="02000000000000000000" pitchFamily="2" charset="0"/>
              </a:rPr>
              <a:t>total_sold_quantity</a:t>
            </a:r>
            <a:r>
              <a:rPr lang="en-US" sz="2800" dirty="0">
                <a:latin typeface="Libre Baskerville" panose="02000000000000000000" pitchFamily="2" charset="0"/>
              </a:rPr>
              <a:t>,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Quarter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total_sold_quantity</a:t>
            </a:r>
            <a:r>
              <a:rPr lang="en-US" sz="2800" dirty="0">
                <a:latin typeface="Libre Baskerville" panose="02000000000000000000" pitchFamily="2" charset="0"/>
              </a:rPr>
              <a:t> </a:t>
            </a: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EEAD9-2765-2CA0-DFA7-3E07A8825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0582" y="4899306"/>
            <a:ext cx="5387424" cy="3048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5735F5D8-8D5C-EAE2-BF51-F066962E72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6137" r="2989" b="4721"/>
          <a:stretch/>
        </p:blipFill>
        <p:spPr>
          <a:xfrm>
            <a:off x="7789343" y="3480128"/>
            <a:ext cx="8991291" cy="588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5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9: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Which channel helped to bring more gross sales in the fiscal year 2021 and the percentage of contribution? The final output contains these fields,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channel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gross_sales_mln</a:t>
            </a:r>
            <a:r>
              <a:rPr lang="en-US" sz="2800" dirty="0">
                <a:latin typeface="Libre Baskerville" panose="02000000000000000000" pitchFamily="2" charset="0"/>
              </a:rPr>
              <a:t>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percentage </a:t>
            </a: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EEAD9-2765-2CA0-DFA7-3E07A8825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394" y="4851474"/>
            <a:ext cx="5078825" cy="236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84C6EF97-CD3C-168A-770B-4D8C25A37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5431" r="2464" b="4598"/>
          <a:stretch/>
        </p:blipFill>
        <p:spPr>
          <a:xfrm>
            <a:off x="7924800" y="3760848"/>
            <a:ext cx="8763000" cy="5437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5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Request 10: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394" y="1909167"/>
            <a:ext cx="14783212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latin typeface="Libre Baskerville" panose="02000000000000000000" pitchFamily="2" charset="0"/>
              </a:rPr>
              <a:t>Get the Top 3 products in each division that have a high </a:t>
            </a:r>
            <a:r>
              <a:rPr lang="en-US" sz="2800" dirty="0" err="1">
                <a:latin typeface="Libre Baskerville" panose="02000000000000000000" pitchFamily="2" charset="0"/>
              </a:rPr>
              <a:t>total_sold_quantity</a:t>
            </a:r>
            <a:r>
              <a:rPr lang="en-US" sz="2800" dirty="0">
                <a:latin typeface="Libre Baskerville" panose="02000000000000000000" pitchFamily="2" charset="0"/>
              </a:rPr>
              <a:t> in the </a:t>
            </a:r>
            <a:r>
              <a:rPr lang="en-US" sz="2800" dirty="0" err="1">
                <a:latin typeface="Libre Baskerville" panose="02000000000000000000" pitchFamily="2" charset="0"/>
              </a:rPr>
              <a:t>fiscal_year</a:t>
            </a:r>
            <a:r>
              <a:rPr lang="en-US" sz="2800" dirty="0">
                <a:latin typeface="Libre Baskerville" panose="02000000000000000000" pitchFamily="2" charset="0"/>
              </a:rPr>
              <a:t> 2021? The final output contains these fields,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division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product_code</a:t>
            </a:r>
            <a:r>
              <a:rPr lang="en-US" sz="2800" dirty="0">
                <a:latin typeface="Libre Baskerville" panose="02000000000000000000" pitchFamily="2" charset="0"/>
              </a:rPr>
              <a:t>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ibre Baskerville" panose="02000000000000000000" pitchFamily="2" charset="0"/>
              </a:rPr>
              <a:t>product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total_sold_quantity</a:t>
            </a:r>
            <a:r>
              <a:rPr lang="en-US" sz="2800" dirty="0">
                <a:latin typeface="Libre Baskerville" panose="02000000000000000000" pitchFamily="2" charset="0"/>
              </a:rPr>
              <a:t>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Libre Baskerville" panose="02000000000000000000" pitchFamily="2" charset="0"/>
              </a:rPr>
              <a:t>rank_order</a:t>
            </a:r>
            <a:endParaRPr lang="en-US" sz="2800" dirty="0">
              <a:solidFill>
                <a:srgbClr val="000000"/>
              </a:solidFill>
              <a:latin typeface="Libre Baskerville" panose="02000000000000000000" pitchFamily="2" charset="0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EEAD9-2765-2CA0-DFA7-3E07A8825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399" y="3758315"/>
            <a:ext cx="10239820" cy="4619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59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62223" y="4560007"/>
            <a:ext cx="11563554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Context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5090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1089025"/>
            <a:ext cx="11721636" cy="40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Insights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 descr="A row of purple rectangular objects&#10;&#10;Description automatically generated">
            <a:extLst>
              <a:ext uri="{FF2B5EF4-FFF2-40B4-BE49-F238E27FC236}">
                <a16:creationId xmlns:a16="http://schemas.microsoft.com/office/drawing/2014/main" id="{C2832BA9-A895-C4A8-6742-2FF0E1632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5828" r="2063" b="5684"/>
          <a:stretch/>
        </p:blipFill>
        <p:spPr>
          <a:xfrm>
            <a:off x="1752394" y="2146957"/>
            <a:ext cx="14783212" cy="643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9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1800C66-AE5B-17CA-D6CD-3AB015DC732A}"/>
              </a:ext>
            </a:extLst>
          </p:cNvPr>
          <p:cNvSpPr txBox="1"/>
          <p:nvPr/>
        </p:nvSpPr>
        <p:spPr>
          <a:xfrm>
            <a:off x="3283182" y="4341999"/>
            <a:ext cx="11721636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80092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3182" y="3632200"/>
            <a:ext cx="11721636" cy="32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Thank</a:t>
            </a:r>
          </a:p>
          <a:p>
            <a:pPr algn="ctr">
              <a:lnSpc>
                <a:spcPts val="12500"/>
              </a:lnSpc>
            </a:pPr>
            <a:r>
              <a:rPr lang="en-US" sz="1250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38399" y="2091191"/>
            <a:ext cx="4000859" cy="40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8399" y="5346135"/>
            <a:ext cx="5224004" cy="40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1FEA4-8E40-508F-BE41-EEFA8C28D7C5}"/>
              </a:ext>
            </a:extLst>
          </p:cNvPr>
          <p:cNvSpPr txBox="1"/>
          <p:nvPr/>
        </p:nvSpPr>
        <p:spPr>
          <a:xfrm>
            <a:off x="2438398" y="2787014"/>
            <a:ext cx="14325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ibre Baskerville"/>
              </a:rPr>
              <a:t>AtliQ</a:t>
            </a:r>
            <a:r>
              <a:rPr lang="en-US" sz="2400" dirty="0">
                <a:solidFill>
                  <a:srgbClr val="000000"/>
                </a:solidFill>
                <a:latin typeface="Libre Baskerville"/>
              </a:rPr>
              <a:t> Hardware, a leading electronics accessories company, embarked on an ad hoc analysis project to address a critical need for actionable insights to support strategic decision-making.</a:t>
            </a:r>
            <a:endParaRPr lang="en-IN" sz="24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F5963-BDF3-854A-59B4-FF3760E0E594}"/>
              </a:ext>
            </a:extLst>
          </p:cNvPr>
          <p:cNvSpPr txBox="1"/>
          <p:nvPr/>
        </p:nvSpPr>
        <p:spPr>
          <a:xfrm>
            <a:off x="2280303" y="6045805"/>
            <a:ext cx="14325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ibre Baskerville" panose="02000000000000000000" pitchFamily="2" charset="0"/>
              </a:rPr>
              <a:t>T</a:t>
            </a:r>
            <a:r>
              <a:rPr lang="en-US" sz="2400" b="0" i="0" dirty="0">
                <a:effectLst/>
                <a:latin typeface="Libre Baskerville" panose="02000000000000000000" pitchFamily="2" charset="0"/>
              </a:rPr>
              <a:t>he management noticed that they do not get enough insights to make quick and smart data-informed decisions. They want to expand their data analytics team by adding several junior data analysts.</a:t>
            </a:r>
            <a:endParaRPr lang="en-IN" sz="2400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0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38399" y="2091191"/>
            <a:ext cx="4000859" cy="40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8399" y="5346135"/>
            <a:ext cx="5224004" cy="40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1809A-AD48-3944-DBDA-632090C87A83}"/>
              </a:ext>
            </a:extLst>
          </p:cNvPr>
          <p:cNvSpPr txBox="1"/>
          <p:nvPr/>
        </p:nvSpPr>
        <p:spPr>
          <a:xfrm>
            <a:off x="2438399" y="2787014"/>
            <a:ext cx="143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ibre Baskerville"/>
              </a:rPr>
              <a:t>This project aimed to address critical business inquiries by effectively extracting, querying, and analyzing relevant data, ultimately enabling informed decision-making based on the derived insights.</a:t>
            </a:r>
            <a:endParaRPr lang="en-IN" sz="24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BD6DA-80B2-C868-F726-251703215CF9}"/>
              </a:ext>
            </a:extLst>
          </p:cNvPr>
          <p:cNvSpPr txBox="1"/>
          <p:nvPr/>
        </p:nvSpPr>
        <p:spPr>
          <a:xfrm>
            <a:off x="2438399" y="6154212"/>
            <a:ext cx="143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ibre Baskerville" panose="02000000000000000000" pitchFamily="2" charset="0"/>
              </a:rPr>
              <a:t>A systematic approach was employed, involving data import, cleaning, query development, and visualization, with a focus on delivering concise and impactful recommendations.</a:t>
            </a:r>
            <a:endParaRPr lang="en-IN" sz="2400" dirty="0">
              <a:solidFill>
                <a:srgbClr val="000000"/>
              </a:solidFill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9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43340" y="3393021"/>
            <a:ext cx="10801321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Understanding </a:t>
            </a:r>
            <a:r>
              <a:rPr lang="en-US" sz="9060" dirty="0" err="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AtliQ</a:t>
            </a:r>
            <a:r>
              <a:rPr lang="en-US" sz="906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Business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1896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EE35B99-B537-56E6-8A79-58620F50759C}"/>
              </a:ext>
            </a:extLst>
          </p:cNvPr>
          <p:cNvSpPr txBox="1"/>
          <p:nvPr/>
        </p:nvSpPr>
        <p:spPr>
          <a:xfrm>
            <a:off x="6019800" y="2091191"/>
            <a:ext cx="6248401" cy="40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 err="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AtliQ’s</a:t>
            </a: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Business Model</a:t>
            </a:r>
          </a:p>
        </p:txBody>
      </p:sp>
      <p:pic>
        <p:nvPicPr>
          <p:cNvPr id="14" name="Picture 13" descr="A blue and black text&#10;&#10;Description automatically generated">
            <a:extLst>
              <a:ext uri="{FF2B5EF4-FFF2-40B4-BE49-F238E27FC236}">
                <a16:creationId xmlns:a16="http://schemas.microsoft.com/office/drawing/2014/main" id="{EA60D8BA-6F59-C206-56CD-A9B59E06A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2" y="3353448"/>
            <a:ext cx="3219450" cy="3000971"/>
          </a:xfrm>
          <a:prstGeom prst="rect">
            <a:avLst/>
          </a:prstGeom>
        </p:spPr>
      </p:pic>
      <p:pic>
        <p:nvPicPr>
          <p:cNvPr id="20" name="Picture 19" descr="A red rectangle with white text&#10;&#10;Description automatically generated">
            <a:extLst>
              <a:ext uri="{FF2B5EF4-FFF2-40B4-BE49-F238E27FC236}">
                <a16:creationId xmlns:a16="http://schemas.microsoft.com/office/drawing/2014/main" id="{F06ACD01-A6C3-27D6-ADFD-C1CD22F1A1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64" y="6709545"/>
            <a:ext cx="2466667" cy="2466667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">
            <a:extLst>
              <a:ext uri="{FF2B5EF4-FFF2-40B4-BE49-F238E27FC236}">
                <a16:creationId xmlns:a16="http://schemas.microsoft.com/office/drawing/2014/main" id="{BD257D8C-6090-A587-4EA2-C0A46246E8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73" y="6080966"/>
            <a:ext cx="3619048" cy="1085714"/>
          </a:xfrm>
          <a:prstGeom prst="rect">
            <a:avLst/>
          </a:prstGeom>
        </p:spPr>
      </p:pic>
      <p:pic>
        <p:nvPicPr>
          <p:cNvPr id="24" name="Picture 23" descr="A yellow and black sign&#10;&#10;Description automatically generated">
            <a:extLst>
              <a:ext uri="{FF2B5EF4-FFF2-40B4-BE49-F238E27FC236}">
                <a16:creationId xmlns:a16="http://schemas.microsoft.com/office/drawing/2014/main" id="{5C04D311-B980-A86C-5C0A-23D76392A9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41" y="8672825"/>
            <a:ext cx="1695313" cy="11709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6439F5-D3FB-9077-9412-4244568EEA76}"/>
              </a:ext>
            </a:extLst>
          </p:cNvPr>
          <p:cNvGrpSpPr/>
          <p:nvPr/>
        </p:nvGrpSpPr>
        <p:grpSpPr>
          <a:xfrm>
            <a:off x="723685" y="5101933"/>
            <a:ext cx="3426294" cy="2807941"/>
            <a:chOff x="723685" y="5101933"/>
            <a:chExt cx="3426294" cy="2807941"/>
          </a:xfrm>
        </p:grpSpPr>
        <p:pic>
          <p:nvPicPr>
            <p:cNvPr id="18" name="Picture 17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8675869C-C05A-D081-B9DF-9A2F9120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172" y="5101933"/>
              <a:ext cx="1545321" cy="13574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BEC12B-A138-2C3F-B98A-5C740E2DB234}"/>
                </a:ext>
              </a:extLst>
            </p:cNvPr>
            <p:cNvSpPr txBox="1"/>
            <p:nvPr/>
          </p:nvSpPr>
          <p:spPr>
            <a:xfrm>
              <a:off x="723685" y="6709545"/>
              <a:ext cx="34262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 err="1">
                  <a:latin typeface="Libre Baskerville" panose="02000000000000000000" pitchFamily="2" charset="0"/>
                </a:rPr>
                <a:t>AtliQ</a:t>
              </a:r>
              <a:r>
                <a:rPr lang="en-IN" sz="3600" dirty="0">
                  <a:latin typeface="Libre Baskerville" panose="02000000000000000000" pitchFamily="2" charset="0"/>
                </a:rPr>
                <a:t> Hardware</a:t>
              </a:r>
            </a:p>
          </p:txBody>
        </p:sp>
      </p:grp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A8E42F6F-E7EB-90F9-B12B-1C6A7513CB68}"/>
              </a:ext>
            </a:extLst>
          </p:cNvPr>
          <p:cNvSpPr/>
          <p:nvPr/>
        </p:nvSpPr>
        <p:spPr>
          <a:xfrm rot="16200000">
            <a:off x="8585127" y="1868126"/>
            <a:ext cx="425132" cy="42767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F8994C33-ED77-6246-3DC3-524D47431970}"/>
              </a:ext>
            </a:extLst>
          </p:cNvPr>
          <p:cNvSpPr/>
          <p:nvPr/>
        </p:nvSpPr>
        <p:spPr>
          <a:xfrm rot="16200000">
            <a:off x="14590198" y="1868125"/>
            <a:ext cx="425132" cy="42767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EC56AE-FA82-B3C3-4BCB-ED3ABEA6A337}"/>
              </a:ext>
            </a:extLst>
          </p:cNvPr>
          <p:cNvCxnSpPr>
            <a:stCxn id="26" idx="3"/>
          </p:cNvCxnSpPr>
          <p:nvPr/>
        </p:nvCxnSpPr>
        <p:spPr>
          <a:xfrm flipV="1">
            <a:off x="4149979" y="5101933"/>
            <a:ext cx="2879694" cy="220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F22075-CA3A-438F-895D-93CDDA2165BC}"/>
              </a:ext>
            </a:extLst>
          </p:cNvPr>
          <p:cNvCxnSpPr>
            <a:stCxn id="26" idx="3"/>
          </p:cNvCxnSpPr>
          <p:nvPr/>
        </p:nvCxnSpPr>
        <p:spPr>
          <a:xfrm flipV="1">
            <a:off x="4149979" y="6459431"/>
            <a:ext cx="2536579" cy="850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CD083C-A957-0065-3084-690F073C672E}"/>
              </a:ext>
            </a:extLst>
          </p:cNvPr>
          <p:cNvCxnSpPr>
            <a:stCxn id="26" idx="3"/>
          </p:cNvCxnSpPr>
          <p:nvPr/>
        </p:nvCxnSpPr>
        <p:spPr>
          <a:xfrm>
            <a:off x="4149979" y="7309710"/>
            <a:ext cx="2978959" cy="60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79BD11-987A-7437-2E6E-989634E5E53E}"/>
              </a:ext>
            </a:extLst>
          </p:cNvPr>
          <p:cNvCxnSpPr>
            <a:stCxn id="26" idx="3"/>
          </p:cNvCxnSpPr>
          <p:nvPr/>
        </p:nvCxnSpPr>
        <p:spPr>
          <a:xfrm>
            <a:off x="4149979" y="7309710"/>
            <a:ext cx="3355350" cy="186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7EE50F-8150-C7AF-26FF-2D02958569E5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>
            <a:off x="10448922" y="4853934"/>
            <a:ext cx="2950253" cy="172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6441696-6CC8-4360-2893-A82F877056DA}"/>
              </a:ext>
            </a:extLst>
          </p:cNvPr>
          <p:cNvSpPr txBox="1"/>
          <p:nvPr/>
        </p:nvSpPr>
        <p:spPr>
          <a:xfrm>
            <a:off x="7084546" y="3243498"/>
            <a:ext cx="342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Libre Baskerville" panose="02000000000000000000" pitchFamily="2" charset="0"/>
              </a:rPr>
              <a:t>Customers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467199-A29B-5D8D-3CF6-0A1712D31F8C}"/>
              </a:ext>
            </a:extLst>
          </p:cNvPr>
          <p:cNvSpPr txBox="1"/>
          <p:nvPr/>
        </p:nvSpPr>
        <p:spPr>
          <a:xfrm>
            <a:off x="13089617" y="3243498"/>
            <a:ext cx="342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Libre Baskerville" panose="02000000000000000000" pitchFamily="2" charset="0"/>
              </a:rPr>
              <a:t>Consumer</a:t>
            </a:r>
          </a:p>
        </p:txBody>
      </p:sp>
      <p:pic>
        <p:nvPicPr>
          <p:cNvPr id="2" name="Picture 1" descr="A person pushing a shopping cart&#10;&#10;Description automatically generated">
            <a:extLst>
              <a:ext uri="{FF2B5EF4-FFF2-40B4-BE49-F238E27FC236}">
                <a16:creationId xmlns:a16="http://schemas.microsoft.com/office/drawing/2014/main" id="{85459C35-5051-CBA3-7051-8110F6957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60458" y1="9477" x2="68137" y2="21895"/>
                        <a14:backgroundMark x1="68137" y1="21895" x2="56863" y2="6536"/>
                        <a14:backgroundMark x1="56863" y1="6536" x2="61438" y2="20098"/>
                        <a14:backgroundMark x1="61438" y1="20098" x2="69281" y2="31536"/>
                        <a14:backgroundMark x1="69281" y1="31536" x2="78431" y2="61928"/>
                        <a14:backgroundMark x1="78431" y1="61928" x2="75000" y2="90359"/>
                        <a14:backgroundMark x1="75000" y1="90359" x2="39216" y2="91503"/>
                        <a14:backgroundMark x1="39216" y1="91503" x2="23856" y2="85458"/>
                        <a14:backgroundMark x1="23856" y1="85458" x2="22059" y2="25000"/>
                        <a14:backgroundMark x1="22059" y1="25000" x2="30392" y2="13399"/>
                        <a14:backgroundMark x1="30392" y1="13399" x2="46078" y2="9477"/>
                        <a14:backgroundMark x1="46078" y1="9477" x2="51144" y2="10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175" y="4662150"/>
            <a:ext cx="3828288" cy="38282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7A013B-A241-55F8-6950-03F36E04A9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861502" y="6437078"/>
            <a:ext cx="2537673" cy="13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1F651F-A011-E9D4-4786-73A123DC2049}"/>
              </a:ext>
            </a:extLst>
          </p:cNvPr>
          <p:cNvCxnSpPr>
            <a:cxnSpLocks/>
            <a:stCxn id="20" idx="3"/>
            <a:endCxn id="2" idx="1"/>
          </p:cNvCxnSpPr>
          <p:nvPr/>
        </p:nvCxnSpPr>
        <p:spPr>
          <a:xfrm flipV="1">
            <a:off x="10072531" y="6576294"/>
            <a:ext cx="3326644" cy="136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B408AA-A8E6-C2A4-EBD5-C337CEA6C25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0360079" y="6576294"/>
            <a:ext cx="3039096" cy="280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EE35B99-B537-56E6-8A79-58620F50759C}"/>
              </a:ext>
            </a:extLst>
          </p:cNvPr>
          <p:cNvSpPr txBox="1"/>
          <p:nvPr/>
        </p:nvSpPr>
        <p:spPr>
          <a:xfrm>
            <a:off x="6019800" y="2091191"/>
            <a:ext cx="6248401" cy="40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Platforms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9A5B7A-1A33-12A5-2C07-CCF2BF607098}"/>
              </a:ext>
            </a:extLst>
          </p:cNvPr>
          <p:cNvGrpSpPr/>
          <p:nvPr/>
        </p:nvGrpSpPr>
        <p:grpSpPr>
          <a:xfrm>
            <a:off x="2036316" y="4531960"/>
            <a:ext cx="14215369" cy="3663849"/>
            <a:chOff x="2895600" y="4531960"/>
            <a:chExt cx="14215369" cy="366384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441F684-C66C-34DF-B340-B40DBDFDBCF6}"/>
                </a:ext>
              </a:extLst>
            </p:cNvPr>
            <p:cNvSpPr/>
            <p:nvPr/>
          </p:nvSpPr>
          <p:spPr>
            <a:xfrm>
              <a:off x="2895600" y="4533900"/>
              <a:ext cx="6781800" cy="366190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8CE0D7-C9F3-963F-FCBD-78FA8C4F26EF}"/>
                </a:ext>
              </a:extLst>
            </p:cNvPr>
            <p:cNvSpPr/>
            <p:nvPr/>
          </p:nvSpPr>
          <p:spPr>
            <a:xfrm>
              <a:off x="10329169" y="4531960"/>
              <a:ext cx="6781800" cy="366190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2" name="Picture 11" descr="A blue and black text&#10;&#10;Description automatically generated">
            <a:extLst>
              <a:ext uri="{FF2B5EF4-FFF2-40B4-BE49-F238E27FC236}">
                <a16:creationId xmlns:a16="http://schemas.microsoft.com/office/drawing/2014/main" id="{7BB6ACAF-1148-5570-C8D2-12CCE7073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55" y="4866519"/>
            <a:ext cx="3266464" cy="2992790"/>
          </a:xfrm>
          <a:prstGeom prst="rect">
            <a:avLst/>
          </a:prstGeom>
        </p:spPr>
      </p:pic>
      <p:pic>
        <p:nvPicPr>
          <p:cNvPr id="14" name="Picture 13" descr="A blue and white logo&#10;&#10;Description automatically generated">
            <a:extLst>
              <a:ext uri="{FF2B5EF4-FFF2-40B4-BE49-F238E27FC236}">
                <a16:creationId xmlns:a16="http://schemas.microsoft.com/office/drawing/2014/main" id="{2D5E7BF1-4190-5423-8341-75DF151419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851" y="5067492"/>
            <a:ext cx="2590843" cy="2590843"/>
          </a:xfrm>
          <a:prstGeom prst="rect">
            <a:avLst/>
          </a:prstGeom>
        </p:spPr>
      </p:pic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28B17ED0-AF77-252D-55EA-8AFFE8B457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873" y="5940667"/>
            <a:ext cx="2814963" cy="844489"/>
          </a:xfrm>
          <a:prstGeom prst="rect">
            <a:avLst/>
          </a:prstGeom>
        </p:spPr>
      </p:pic>
      <p:pic>
        <p:nvPicPr>
          <p:cNvPr id="18" name="Picture 17" descr="A yellow and black sign&#10;&#10;Description automatically generated">
            <a:extLst>
              <a:ext uri="{FF2B5EF4-FFF2-40B4-BE49-F238E27FC236}">
                <a16:creationId xmlns:a16="http://schemas.microsoft.com/office/drawing/2014/main" id="{077309B6-9FD5-0DF5-9237-87CE89ED4C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1" y="5408353"/>
            <a:ext cx="2764045" cy="19091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135E05-41D6-E88F-BD94-0C4A4B27F513}"/>
              </a:ext>
            </a:extLst>
          </p:cNvPr>
          <p:cNvSpPr txBox="1"/>
          <p:nvPr/>
        </p:nvSpPr>
        <p:spPr>
          <a:xfrm>
            <a:off x="3714069" y="3828967"/>
            <a:ext cx="342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Libre Baskerville" panose="02000000000000000000" pitchFamily="2" charset="0"/>
              </a:rPr>
              <a:t>Brick &amp; Mortar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74B63-19FB-A4BB-4F71-F6F549CDDC10}"/>
              </a:ext>
            </a:extLst>
          </p:cNvPr>
          <p:cNvSpPr txBox="1"/>
          <p:nvPr/>
        </p:nvSpPr>
        <p:spPr>
          <a:xfrm>
            <a:off x="10965689" y="3839919"/>
            <a:ext cx="342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Libre Baskerville" panose="02000000000000000000" pitchFamily="2" charset="0"/>
              </a:rPr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78858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EE35B99-B537-56E6-8A79-58620F50759C}"/>
              </a:ext>
            </a:extLst>
          </p:cNvPr>
          <p:cNvSpPr txBox="1"/>
          <p:nvPr/>
        </p:nvSpPr>
        <p:spPr>
          <a:xfrm>
            <a:off x="6019799" y="2081424"/>
            <a:ext cx="6248401" cy="40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Channels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8CE0D7-C9F3-963F-FCBD-78FA8C4F26EF}"/>
              </a:ext>
            </a:extLst>
          </p:cNvPr>
          <p:cNvSpPr/>
          <p:nvPr/>
        </p:nvSpPr>
        <p:spPr>
          <a:xfrm>
            <a:off x="12609110" y="4533901"/>
            <a:ext cx="4637426" cy="26670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E0D6B-9C82-2B32-7576-37F183EC6421}"/>
              </a:ext>
            </a:extLst>
          </p:cNvPr>
          <p:cNvGrpSpPr/>
          <p:nvPr/>
        </p:nvGrpSpPr>
        <p:grpSpPr>
          <a:xfrm>
            <a:off x="1041464" y="4533901"/>
            <a:ext cx="5888484" cy="2667000"/>
            <a:chOff x="2036316" y="4533901"/>
            <a:chExt cx="5888484" cy="26670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441F684-C66C-34DF-B340-B40DBDFDBCF6}"/>
                </a:ext>
              </a:extLst>
            </p:cNvPr>
            <p:cNvSpPr/>
            <p:nvPr/>
          </p:nvSpPr>
          <p:spPr>
            <a:xfrm>
              <a:off x="2036316" y="4533901"/>
              <a:ext cx="5888484" cy="2667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 descr="A blue and black text&#10;&#10;Description automatically generated">
              <a:extLst>
                <a:ext uri="{FF2B5EF4-FFF2-40B4-BE49-F238E27FC236}">
                  <a16:creationId xmlns:a16="http://schemas.microsoft.com/office/drawing/2014/main" id="{7BB6ACAF-1148-5570-C8D2-12CCE707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700" y="4674077"/>
              <a:ext cx="2560117" cy="2345623"/>
            </a:xfrm>
            <a:prstGeom prst="rect">
              <a:avLst/>
            </a:prstGeom>
          </p:spPr>
        </p:pic>
        <p:pic>
          <p:nvPicPr>
            <p:cNvPr id="16" name="Picture 15" descr="A logo of a company&#10;&#10;Description automatically generated">
              <a:extLst>
                <a:ext uri="{FF2B5EF4-FFF2-40B4-BE49-F238E27FC236}">
                  <a16:creationId xmlns:a16="http://schemas.microsoft.com/office/drawing/2014/main" id="{28B17ED0-AF77-252D-55EA-8AFFE8B4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753" y="5625059"/>
              <a:ext cx="2218864" cy="66565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135E05-41D6-E88F-BD94-0C4A4B27F513}"/>
              </a:ext>
            </a:extLst>
          </p:cNvPr>
          <p:cNvSpPr txBox="1"/>
          <p:nvPr/>
        </p:nvSpPr>
        <p:spPr>
          <a:xfrm>
            <a:off x="2056621" y="3854658"/>
            <a:ext cx="342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Libre Baskerville" panose="02000000000000000000" pitchFamily="2" charset="0"/>
              </a:rPr>
              <a:t>Retailer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74B63-19FB-A4BB-4F71-F6F549CDDC10}"/>
              </a:ext>
            </a:extLst>
          </p:cNvPr>
          <p:cNvSpPr txBox="1"/>
          <p:nvPr/>
        </p:nvSpPr>
        <p:spPr>
          <a:xfrm>
            <a:off x="13149708" y="3828967"/>
            <a:ext cx="342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Libre Baskerville" panose="02000000000000000000" pitchFamily="2" charset="0"/>
              </a:rPr>
              <a:t>Distributor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739E6C-3EF5-DCF8-2A8F-97E9F82EB63C}"/>
              </a:ext>
            </a:extLst>
          </p:cNvPr>
          <p:cNvSpPr/>
          <p:nvPr/>
        </p:nvSpPr>
        <p:spPr>
          <a:xfrm>
            <a:off x="7055466" y="4533901"/>
            <a:ext cx="5427032" cy="2667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8D35A-3E44-F5BD-E07D-AC04D213BF76}"/>
              </a:ext>
            </a:extLst>
          </p:cNvPr>
          <p:cNvSpPr txBox="1"/>
          <p:nvPr/>
        </p:nvSpPr>
        <p:spPr>
          <a:xfrm>
            <a:off x="8055835" y="3854658"/>
            <a:ext cx="342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Libre Baskerville" panose="02000000000000000000" pitchFamily="2" charset="0"/>
              </a:rPr>
              <a:t>Direct</a:t>
            </a:r>
          </a:p>
        </p:txBody>
      </p:sp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7272643-5868-AB66-411B-35147CE905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50" y="5079288"/>
            <a:ext cx="1073297" cy="942845"/>
          </a:xfrm>
          <a:prstGeom prst="rect">
            <a:avLst/>
          </a:prstGeom>
        </p:spPr>
      </p:pic>
      <p:pic>
        <p:nvPicPr>
          <p:cNvPr id="21" name="Picture 2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F4682E6-8BBF-3135-13A1-822C9C5466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028" y="5079287"/>
            <a:ext cx="1073297" cy="9428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6C6F23-992B-AE89-B89E-69449F5B6E0C}"/>
              </a:ext>
            </a:extLst>
          </p:cNvPr>
          <p:cNvSpPr txBox="1"/>
          <p:nvPr/>
        </p:nvSpPr>
        <p:spPr>
          <a:xfrm>
            <a:off x="7709745" y="6149827"/>
            <a:ext cx="192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Libre Baskerville" panose="02000000000000000000" pitchFamily="2" charset="0"/>
              </a:rPr>
              <a:t>E-Store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8BF1D3-3CF0-66E0-D9B3-E9DE86DE0878}"/>
              </a:ext>
            </a:extLst>
          </p:cNvPr>
          <p:cNvSpPr txBox="1"/>
          <p:nvPr/>
        </p:nvSpPr>
        <p:spPr>
          <a:xfrm>
            <a:off x="10096121" y="6149827"/>
            <a:ext cx="192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Libre Baskerville" panose="02000000000000000000" pitchFamily="2" charset="0"/>
              </a:rPr>
              <a:t>Exclusive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DC0933-2EF4-BA86-CED3-7CBD49FFBBFC}"/>
              </a:ext>
            </a:extLst>
          </p:cNvPr>
          <p:cNvSpPr/>
          <p:nvPr/>
        </p:nvSpPr>
        <p:spPr>
          <a:xfrm>
            <a:off x="13459536" y="5385223"/>
            <a:ext cx="2936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6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NEPTUNE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6F243E-256B-E05F-3F9D-D4C8E64C01D0}"/>
              </a:ext>
            </a:extLst>
          </p:cNvPr>
          <p:cNvSpPr/>
          <p:nvPr/>
        </p:nvSpPr>
        <p:spPr>
          <a:xfrm>
            <a:off x="13459535" y="5443843"/>
            <a:ext cx="2936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NEPTUNE</a:t>
            </a:r>
          </a:p>
        </p:txBody>
      </p:sp>
    </p:spTree>
    <p:extLst>
      <p:ext uri="{BB962C8B-B14F-4D97-AF65-F5344CB8AC3E}">
        <p14:creationId xmlns:p14="http://schemas.microsoft.com/office/powerpoint/2010/main" val="36601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785</Words>
  <Application>Microsoft Office PowerPoint</Application>
  <PresentationFormat>Custom</PresentationFormat>
  <Paragraphs>116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Libre Baskerville</vt:lpstr>
      <vt:lpstr>Yeseva One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Theme 7</dc:title>
  <dc:creator>Bader Nader</dc:creator>
  <cp:lastModifiedBy>Bader Nader</cp:lastModifiedBy>
  <cp:revision>10</cp:revision>
  <dcterms:created xsi:type="dcterms:W3CDTF">2006-08-16T00:00:00Z</dcterms:created>
  <dcterms:modified xsi:type="dcterms:W3CDTF">2025-01-18T11:43:10Z</dcterms:modified>
  <dc:identifier>DAGcMHY5JsI</dc:identifier>
</cp:coreProperties>
</file>